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72" r:id="rId6"/>
    <p:sldId id="261" r:id="rId7"/>
    <p:sldId id="262" r:id="rId8"/>
    <p:sldId id="263" r:id="rId9"/>
    <p:sldId id="264" r:id="rId10"/>
    <p:sldId id="269" r:id="rId11"/>
    <p:sldId id="268" r:id="rId12"/>
    <p:sldId id="265" r:id="rId13"/>
    <p:sldId id="270" r:id="rId14"/>
    <p:sldId id="266" r:id="rId15"/>
    <p:sldId id="267" r:id="rId16"/>
    <p:sldId id="271" r:id="rId17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7143" autoAdjust="0"/>
  </p:normalViewPr>
  <p:slideViewPr>
    <p:cSldViewPr>
      <p:cViewPr>
        <p:scale>
          <a:sx n="72" d="100"/>
          <a:sy n="72" d="100"/>
        </p:scale>
        <p:origin x="-13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ar-E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2F697DF-ED74-45B2-B7CB-35856EAA381F}" type="datetimeFigureOut">
              <a:rPr lang="ar-EG" smtClean="0"/>
              <a:t>28/08/1439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8E5655B7-E92F-4411-8636-15D38FCFE6E2}" type="slidenum">
              <a:rPr lang="ar-EG" smtClean="0"/>
              <a:t>‹#›</a:t>
            </a:fld>
            <a:endParaRPr lang="ar-EG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To Those Who Can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0" y="2420888"/>
            <a:ext cx="7704856" cy="42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1-Encourages Spending. </a:t>
            </a:r>
          </a:p>
          <a:p>
            <a:pPr algn="l"/>
            <a:r>
              <a:rPr lang="en-US" sz="3600" dirty="0" smtClean="0"/>
              <a:t>2- More Inflation. </a:t>
            </a:r>
          </a:p>
          <a:p>
            <a:pPr algn="l"/>
            <a:r>
              <a:rPr lang="en-US" sz="3600" dirty="0" smtClean="0"/>
              <a:t>3-Increase in the interest rate on loans , increasing the cost of borrowing .</a:t>
            </a:r>
          </a:p>
          <a:p>
            <a:pPr algn="l"/>
            <a:r>
              <a:rPr lang="en-US" sz="3600" dirty="0" smtClean="0"/>
              <a:t>4-Decreasing the real return on savings. </a:t>
            </a:r>
          </a:p>
          <a:p>
            <a:pPr algn="l"/>
            <a:r>
              <a:rPr lang="en-US" sz="3600" dirty="0" smtClean="0"/>
              <a:t>5-Decreasing the value of the currency.</a:t>
            </a:r>
            <a:endParaRPr lang="ar-EG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inflation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441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640960" cy="5256584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/>
              <a:t>Why Egyptian Economy Recover at a Slow Rate ?</a:t>
            </a:r>
          </a:p>
          <a:p>
            <a:pPr algn="l"/>
            <a:endParaRPr lang="en-US" sz="4000" b="1" dirty="0"/>
          </a:p>
          <a:p>
            <a:pPr algn="l"/>
            <a:r>
              <a:rPr lang="en-US" sz="4000" b="1" dirty="0" smtClean="0"/>
              <a:t>Stagflation.</a:t>
            </a:r>
            <a:endParaRPr lang="ar-EG" sz="4000" b="1" dirty="0"/>
          </a:p>
        </p:txBody>
      </p:sp>
    </p:spTree>
    <p:extLst>
      <p:ext uri="{BB962C8B-B14F-4D97-AF65-F5344CB8AC3E}">
        <p14:creationId xmlns:p14="http://schemas.microsoft.com/office/powerpoint/2010/main" val="295805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88640"/>
            <a:ext cx="4114800" cy="701040"/>
          </a:xfrm>
        </p:spPr>
        <p:txBody>
          <a:bodyPr/>
          <a:lstStyle/>
          <a:p>
            <a:r>
              <a:rPr lang="en-US" dirty="0" smtClean="0"/>
              <a:t>Statistics </a:t>
            </a:r>
            <a:endParaRPr lang="ar-EG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9040" t="15755" r="24428" b="5788"/>
          <a:stretch/>
        </p:blipFill>
        <p:spPr bwMode="auto">
          <a:xfrm>
            <a:off x="0" y="1124744"/>
            <a:ext cx="9144000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3660" y="55345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/>
              <a:t>Headline and Core Inflation – December 2016</a:t>
            </a:r>
          </a:p>
          <a:p>
            <a:pPr algn="ctr"/>
            <a:r>
              <a:rPr lang="en-US" sz="2000" b="1" i="1" dirty="0"/>
              <a:t>Central Bank of Egypt </a:t>
            </a:r>
            <a:r>
              <a:rPr lang="en-US" sz="2000" i="1" dirty="0"/>
              <a:t>Monthly Inflation Developments</a:t>
            </a:r>
            <a:endParaRPr lang="ar-EG" sz="2000" dirty="0"/>
          </a:p>
        </p:txBody>
      </p:sp>
    </p:spTree>
    <p:extLst>
      <p:ext uri="{BB962C8B-B14F-4D97-AF65-F5344CB8AC3E}">
        <p14:creationId xmlns:p14="http://schemas.microsoft.com/office/powerpoint/2010/main" val="12636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7593" t="16720" r="30936" b="7396"/>
          <a:stretch/>
        </p:blipFill>
        <p:spPr bwMode="auto">
          <a:xfrm>
            <a:off x="0" y="1196752"/>
            <a:ext cx="9144000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8" y="573325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Headline and Core Inflation – February 2017</a:t>
            </a:r>
            <a:endParaRPr lang="en-US" sz="2000" dirty="0"/>
          </a:p>
          <a:p>
            <a:pPr algn="ctr"/>
            <a:r>
              <a:rPr lang="en-US" sz="2000" i="1" dirty="0"/>
              <a:t>Central Bank of Egypt Monthly Inflation Development</a:t>
            </a:r>
            <a:endParaRPr lang="ar-EG" sz="2000" dirty="0"/>
          </a:p>
        </p:txBody>
      </p:sp>
    </p:spTree>
    <p:extLst>
      <p:ext uri="{BB962C8B-B14F-4D97-AF65-F5344CB8AC3E}">
        <p14:creationId xmlns:p14="http://schemas.microsoft.com/office/powerpoint/2010/main" val="18564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19256" cy="4576528"/>
          </a:xfrm>
        </p:spPr>
        <p:txBody>
          <a:bodyPr/>
          <a:lstStyle/>
          <a:p>
            <a:r>
              <a:rPr lang="ar-EG" dirty="0" smtClean="0"/>
              <a:t>1-رمضان </a:t>
            </a:r>
            <a:r>
              <a:rPr lang="ar-EG" dirty="0"/>
              <a:t>قرب ، في رأيك الاسعار حتزيد ولا ثابتة ؟ </a:t>
            </a:r>
            <a:br>
              <a:rPr lang="ar-EG" dirty="0"/>
            </a:br>
            <a:r>
              <a:rPr lang="ar-EG" dirty="0"/>
              <a:t>٢-لو زادت حتزيد بنسبة كام ؟</a:t>
            </a:r>
            <a:br>
              <a:rPr lang="ar-EG" dirty="0"/>
            </a:br>
            <a:r>
              <a:rPr lang="ar-EG" dirty="0"/>
              <a:t>٣-هل معدل المشتريات اقل ، ثابت او زاد ؟</a:t>
            </a:r>
            <a:br>
              <a:rPr lang="ar-EG" dirty="0"/>
            </a:br>
            <a:r>
              <a:rPr lang="ar-EG" dirty="0"/>
              <a:t>٤-في خلال ٥ سنين في ظل المشروعات ، هل الاسعار </a:t>
            </a:r>
            <a:r>
              <a:rPr lang="ar-EG" dirty="0" smtClean="0"/>
              <a:t>هتزيد </a:t>
            </a:r>
            <a:r>
              <a:rPr lang="ar-EG" dirty="0"/>
              <a:t>او تستقر </a:t>
            </a:r>
            <a:r>
              <a:rPr lang="ar-EG" dirty="0" smtClean="0"/>
              <a:t>؟</a:t>
            </a:r>
          </a:p>
          <a:p>
            <a:endParaRPr lang="ar-EG" dirty="0"/>
          </a:p>
          <a:p>
            <a:pPr algn="l"/>
            <a:r>
              <a:rPr lang="en-US" dirty="0" smtClean="0"/>
              <a:t>Over 80 % are expecting increase in prices for Ramadan .</a:t>
            </a:r>
          </a:p>
          <a:p>
            <a:pPr algn="l"/>
            <a:r>
              <a:rPr lang="en-US" dirty="0" smtClean="0"/>
              <a:t>65% believes that the purchasing pattern increases .</a:t>
            </a:r>
          </a:p>
          <a:p>
            <a:pPr algn="l"/>
            <a:r>
              <a:rPr lang="en-US" dirty="0" smtClean="0"/>
              <a:t>Over 90 % of the sample expect economic growth due to current investment</a:t>
            </a: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9506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1-Decreasing Consumption .</a:t>
            </a:r>
          </a:p>
          <a:p>
            <a:pPr algn="l"/>
            <a:r>
              <a:rPr lang="en-US" sz="3200" dirty="0" smtClean="0"/>
              <a:t>2-Increasing Production. </a:t>
            </a:r>
          </a:p>
          <a:p>
            <a:pPr algn="l"/>
            <a:r>
              <a:rPr lang="en-US" sz="3200" dirty="0" smtClean="0"/>
              <a:t>3- Tourism.</a:t>
            </a:r>
          </a:p>
          <a:p>
            <a:pPr algn="l"/>
            <a:r>
              <a:rPr lang="en-US" sz="3200" dirty="0" smtClean="0"/>
              <a:t>4-Exports. </a:t>
            </a:r>
          </a:p>
          <a:p>
            <a:pPr algn="l"/>
            <a:r>
              <a:rPr lang="en-US" sz="3200" dirty="0" smtClean="0"/>
              <a:t>5- Decreasing Tariffs on input of production , Increasing Tariffs on Finished Goods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404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l"/>
            <a:r>
              <a:rPr lang="en-US" dirty="0" err="1" smtClean="0"/>
              <a:t>Investopedia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Central Bank Of Egypt</a:t>
            </a:r>
          </a:p>
          <a:p>
            <a:pPr algn="l"/>
            <a:r>
              <a:rPr lang="en-US" dirty="0" err="1" smtClean="0"/>
              <a:t>Mc-Grawhill</a:t>
            </a:r>
            <a:r>
              <a:rPr lang="en-US" dirty="0" smtClean="0"/>
              <a:t> Economics … </a:t>
            </a:r>
            <a:r>
              <a:rPr lang="en-US" dirty="0" err="1" smtClean="0"/>
              <a:t>samuelson</a:t>
            </a:r>
            <a:r>
              <a:rPr lang="en-US" dirty="0" smtClean="0"/>
              <a:t> , </a:t>
            </a:r>
            <a:r>
              <a:rPr lang="en-US" dirty="0" err="1" smtClean="0"/>
              <a:t>Nordhaolt</a:t>
            </a:r>
            <a:endParaRPr lang="en-US" dirty="0" smtClean="0"/>
          </a:p>
          <a:p>
            <a:pPr algn="l"/>
            <a:r>
              <a:rPr lang="en-US" dirty="0" err="1" smtClean="0"/>
              <a:t>Mcdougal</a:t>
            </a:r>
            <a:r>
              <a:rPr lang="en-US" dirty="0" smtClean="0"/>
              <a:t> Economics Concepts and choices 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Forbes.com By </a:t>
            </a:r>
            <a:r>
              <a:rPr lang="en-US" dirty="0" err="1" smtClean="0"/>
              <a:t>Nathon</a:t>
            </a:r>
            <a:r>
              <a:rPr lang="en-US" dirty="0" smtClean="0"/>
              <a:t> </a:t>
            </a:r>
            <a:r>
              <a:rPr lang="en-US" dirty="0" err="1" smtClean="0"/>
              <a:t>Dewis</a:t>
            </a:r>
            <a:r>
              <a:rPr lang="en-US" dirty="0" smtClean="0"/>
              <a:t> </a:t>
            </a:r>
          </a:p>
          <a:p>
            <a:pPr algn="l"/>
            <a:endParaRPr lang="en-US" dirty="0" smtClean="0"/>
          </a:p>
          <a:p>
            <a:pPr algn="l"/>
            <a:endParaRPr lang="ar-E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0840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7920880" cy="46085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975360"/>
            <a:ext cx="5832648" cy="70104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And Those Who Can’t</a:t>
            </a:r>
            <a:r>
              <a:rPr lang="en-US" dirty="0" smtClean="0"/>
              <a:t> 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3038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All Have Basic </a:t>
            </a:r>
            <a:r>
              <a:rPr lang="en-US" sz="4000" dirty="0"/>
              <a:t>N</a:t>
            </a:r>
            <a:r>
              <a:rPr lang="en-US" sz="4000" dirty="0" smtClean="0"/>
              <a:t>eeds </a:t>
            </a:r>
            <a:endParaRPr lang="ar-EG" sz="4000" dirty="0"/>
          </a:p>
        </p:txBody>
      </p:sp>
    </p:spTree>
    <p:extLst>
      <p:ext uri="{BB962C8B-B14F-4D97-AF65-F5344CB8AC3E}">
        <p14:creationId xmlns:p14="http://schemas.microsoft.com/office/powerpoint/2010/main" val="5278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if ………</a:t>
            </a:r>
            <a:endParaRPr lang="ar-EG" sz="4400" dirty="0"/>
          </a:p>
        </p:txBody>
      </p:sp>
    </p:spTree>
    <p:extLst>
      <p:ext uri="{BB962C8B-B14F-4D97-AF65-F5344CB8AC3E}">
        <p14:creationId xmlns:p14="http://schemas.microsoft.com/office/powerpoint/2010/main" val="26709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45119"/>
              </p:ext>
            </p:extLst>
          </p:nvPr>
        </p:nvGraphicFramePr>
        <p:xfrm>
          <a:off x="3203848" y="3140968"/>
          <a:ext cx="30908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3" imgW="3091320" imgH="488520" progId="Package">
                  <p:embed/>
                </p:oleObj>
              </mc:Choice>
              <mc:Fallback>
                <p:oleObj name="Packager Shell Object" showAsIcon="1" r:id="rId3" imgW="30913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3848" y="3140968"/>
                        <a:ext cx="3090863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38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536" y="2996952"/>
            <a:ext cx="8229600" cy="3067064"/>
          </a:xfrm>
        </p:spPr>
        <p:txBody>
          <a:bodyPr/>
          <a:lstStyle/>
          <a:p>
            <a:pPr marL="457200" lvl="1" indent="0" algn="l">
              <a:buNone/>
            </a:pPr>
            <a:r>
              <a:rPr lang="ar-EG" dirty="0" smtClean="0"/>
              <a:t> </a:t>
            </a:r>
            <a:r>
              <a:rPr lang="en-US" sz="2800" dirty="0" smtClean="0"/>
              <a:t>Is the rate of Which the general level of prices for goods and services is rising and consequently the purchasing power of currency decrease </a:t>
            </a:r>
            <a:r>
              <a:rPr lang="en-US" dirty="0" smtClean="0"/>
              <a:t>.</a:t>
            </a:r>
            <a:endParaRPr lang="ar-E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Inflation</a:t>
            </a:r>
            <a:endParaRPr lang="ar-EG" sz="4000" dirty="0"/>
          </a:p>
        </p:txBody>
      </p:sp>
    </p:spTree>
    <p:extLst>
      <p:ext uri="{BB962C8B-B14F-4D97-AF65-F5344CB8AC3E}">
        <p14:creationId xmlns:p14="http://schemas.microsoft.com/office/powerpoint/2010/main" val="30963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 smtClean="0"/>
              <a:t>1- Cost push inflation </a:t>
            </a:r>
            <a:r>
              <a:rPr lang="en-US" dirty="0" smtClean="0"/>
              <a:t>:</a:t>
            </a:r>
          </a:p>
          <a:p>
            <a:pPr marL="0" indent="0" algn="l">
              <a:buNone/>
            </a:pPr>
            <a:r>
              <a:rPr lang="en-US" dirty="0" smtClean="0"/>
              <a:t>Currency devaluation in Egypt 2016. </a:t>
            </a:r>
          </a:p>
          <a:p>
            <a:pPr marL="0" indent="0" algn="l">
              <a:buNone/>
            </a:pPr>
            <a:r>
              <a:rPr lang="en-US" dirty="0" smtClean="0"/>
              <a:t>Minimum Wage in Egypt 2013.</a:t>
            </a:r>
          </a:p>
          <a:p>
            <a:pPr marL="0" indent="0" algn="l">
              <a:buNone/>
            </a:pPr>
            <a:r>
              <a:rPr lang="en-US" dirty="0" smtClean="0"/>
              <a:t>Price of Gasoline.</a:t>
            </a:r>
          </a:p>
          <a:p>
            <a:pPr marL="0" indent="0" algn="l">
              <a:buNone/>
            </a:pPr>
            <a:endParaRPr lang="en-US" sz="1800" dirty="0" smtClean="0"/>
          </a:p>
          <a:p>
            <a:pPr marL="0" indent="0" algn="l">
              <a:buNone/>
            </a:pPr>
            <a:r>
              <a:rPr lang="en-US" sz="2800" dirty="0" smtClean="0"/>
              <a:t>2-Demand Pull inflation :</a:t>
            </a:r>
          </a:p>
          <a:p>
            <a:pPr marL="0" indent="0" algn="l">
              <a:buNone/>
            </a:pPr>
            <a:r>
              <a:rPr lang="en-US" dirty="0" smtClean="0"/>
              <a:t>Minimum wage </a:t>
            </a:r>
          </a:p>
          <a:p>
            <a:pPr marL="0" indent="0" algn="l">
              <a:buNone/>
            </a:pPr>
            <a:r>
              <a:rPr lang="en-US" dirty="0" smtClean="0"/>
              <a:t>Increase in population </a:t>
            </a:r>
          </a:p>
          <a:p>
            <a:pPr marL="0" indent="0" algn="l">
              <a:buNone/>
            </a:pPr>
            <a:endParaRPr lang="en-US" sz="1800" dirty="0"/>
          </a:p>
          <a:p>
            <a:pPr marL="0" indent="0" algn="l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Causes of inflation</a:t>
            </a:r>
            <a:endParaRPr lang="ar-EG" sz="2400" dirty="0"/>
          </a:p>
        </p:txBody>
      </p:sp>
    </p:spTree>
    <p:extLst>
      <p:ext uri="{BB962C8B-B14F-4D97-AF65-F5344CB8AC3E}">
        <p14:creationId xmlns:p14="http://schemas.microsoft.com/office/powerpoint/2010/main" val="4341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sz="2400" dirty="0" smtClean="0"/>
          </a:p>
          <a:p>
            <a:pPr marL="0" indent="0" algn="l">
              <a:buNone/>
            </a:pPr>
            <a:r>
              <a:rPr lang="en-US" sz="2400" dirty="0" smtClean="0"/>
              <a:t>1-Germany</a:t>
            </a:r>
          </a:p>
          <a:p>
            <a:pPr marL="0" indent="0" algn="l">
              <a:buNone/>
            </a:pPr>
            <a:r>
              <a:rPr lang="en-US" sz="2400" dirty="0" smtClean="0"/>
              <a:t>After ww1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sz="2400" dirty="0" smtClean="0"/>
              <a:t>2-Argentina</a:t>
            </a:r>
          </a:p>
          <a:p>
            <a:pPr marL="0" indent="0" algn="l">
              <a:buNone/>
            </a:pPr>
            <a:r>
              <a:rPr lang="en-US" sz="2400" dirty="0" smtClean="0"/>
              <a:t>1975-1990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6840760" cy="1152128"/>
          </a:xfrm>
        </p:spPr>
        <p:txBody>
          <a:bodyPr>
            <a:normAutofit/>
          </a:bodyPr>
          <a:lstStyle/>
          <a:p>
            <a:r>
              <a:rPr lang="en-US" dirty="0" smtClean="0"/>
              <a:t>History and other countries experience </a:t>
            </a:r>
            <a:endParaRPr lang="ar-E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69" y="2348880"/>
            <a:ext cx="2705100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96" y="4797152"/>
            <a:ext cx="2705100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92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dirty="0" smtClean="0"/>
              <a:t>1-Interest Rate</a:t>
            </a:r>
            <a:r>
              <a:rPr lang="en-US" dirty="0" smtClean="0"/>
              <a:t> </a:t>
            </a:r>
          </a:p>
          <a:p>
            <a:pPr marL="0" indent="0" algn="l">
              <a:buNone/>
            </a:pPr>
            <a:r>
              <a:rPr lang="en-US" dirty="0" smtClean="0"/>
              <a:t>In Egypt interest rate increased average 9-20 % in 2016 .</a:t>
            </a:r>
          </a:p>
          <a:p>
            <a:pPr marL="0" indent="0" algn="l">
              <a:buNone/>
            </a:pPr>
            <a:r>
              <a:rPr lang="en-US" sz="2400" dirty="0" smtClean="0"/>
              <a:t>2- Required Reserve Ratio ( RRR)</a:t>
            </a:r>
          </a:p>
          <a:p>
            <a:pPr marL="0" indent="0" algn="l">
              <a:buNone/>
            </a:pPr>
            <a:r>
              <a:rPr lang="ar-EG" dirty="0" smtClean="0"/>
              <a:t>  </a:t>
            </a:r>
            <a:r>
              <a:rPr lang="en-US" dirty="0" smtClean="0"/>
              <a:t>In Egypt Increased from 10-14 % </a:t>
            </a:r>
            <a:r>
              <a:rPr lang="en-US" dirty="0"/>
              <a:t>O</a:t>
            </a:r>
            <a:r>
              <a:rPr lang="en-US" dirty="0" smtClean="0"/>
              <a:t>ctober 2017.</a:t>
            </a:r>
          </a:p>
          <a:p>
            <a:pPr marL="0" indent="0" algn="l">
              <a:buNone/>
            </a:pPr>
            <a:r>
              <a:rPr lang="en-US" sz="2400" dirty="0" smtClean="0"/>
              <a:t>3- Open Market Operation</a:t>
            </a:r>
            <a:r>
              <a:rPr lang="en-US" dirty="0" smtClean="0"/>
              <a:t> </a:t>
            </a:r>
          </a:p>
          <a:p>
            <a:pPr marL="0" indent="0" algn="l">
              <a:buNone/>
            </a:pPr>
            <a:r>
              <a:rPr lang="en-US" dirty="0" smtClean="0"/>
              <a:t>In Egypt Selling of Suez Canal bonds.</a:t>
            </a:r>
          </a:p>
          <a:p>
            <a:pPr marL="0" indent="0" algn="l">
              <a:buNone/>
            </a:pPr>
            <a:r>
              <a:rPr lang="en-US" sz="2400" dirty="0" smtClean="0"/>
              <a:t>4-Discount Rate </a:t>
            </a:r>
          </a:p>
          <a:p>
            <a:pPr marL="0" indent="0" algn="l">
              <a:buNone/>
            </a:pPr>
            <a:r>
              <a:rPr lang="en-US" dirty="0" smtClean="0"/>
              <a:t>16 % in Egypt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128792" cy="10801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Central Bank Control Inflation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1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272</TotalTime>
  <Words>274</Words>
  <Application>Microsoft Office PowerPoint</Application>
  <PresentationFormat>On-screen Show (4:3)</PresentationFormat>
  <Paragraphs>66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BlackTie</vt:lpstr>
      <vt:lpstr>Package</vt:lpstr>
      <vt:lpstr>To Those Who Can</vt:lpstr>
      <vt:lpstr>And Those Who Can’t </vt:lpstr>
      <vt:lpstr>All Have Basic Needs </vt:lpstr>
      <vt:lpstr>What if ………</vt:lpstr>
      <vt:lpstr>PowerPoint Presentation</vt:lpstr>
      <vt:lpstr>Inflation</vt:lpstr>
      <vt:lpstr>Causes of inflation</vt:lpstr>
      <vt:lpstr>History and other countries experience </vt:lpstr>
      <vt:lpstr>How Central Bank Control Inflation </vt:lpstr>
      <vt:lpstr>Impact Of inflation </vt:lpstr>
      <vt:lpstr>PowerPoint Presentation</vt:lpstr>
      <vt:lpstr>Statistics </vt:lpstr>
      <vt:lpstr>PowerPoint Presentation</vt:lpstr>
      <vt:lpstr>Survey </vt:lpstr>
      <vt:lpstr>Recommendations</vt:lpstr>
      <vt:lpstr>References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Inflation</dc:title>
  <dc:creator>hana</dc:creator>
  <cp:lastModifiedBy>Roga</cp:lastModifiedBy>
  <cp:revision>26</cp:revision>
  <dcterms:created xsi:type="dcterms:W3CDTF">2018-05-11T18:59:16Z</dcterms:created>
  <dcterms:modified xsi:type="dcterms:W3CDTF">2018-05-13T18:03:54Z</dcterms:modified>
</cp:coreProperties>
</file>